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93" r:id="rId3"/>
    <p:sldId id="378" r:id="rId4"/>
    <p:sldId id="384" r:id="rId5"/>
    <p:sldId id="386" r:id="rId6"/>
    <p:sldId id="385" r:id="rId7"/>
    <p:sldId id="387" r:id="rId8"/>
    <p:sldId id="388" r:id="rId9"/>
    <p:sldId id="389" r:id="rId10"/>
    <p:sldId id="390" r:id="rId11"/>
    <p:sldId id="391" r:id="rId12"/>
    <p:sldId id="392" r:id="rId13"/>
    <p:sldId id="317" r:id="rId14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32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84192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2843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8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Licht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80709"/>
            <a:ext cx="3312368" cy="496563"/>
          </a:xfrm>
        </p:spPr>
        <p:txBody>
          <a:bodyPr>
            <a:noAutofit/>
          </a:bodyPr>
          <a:lstStyle/>
          <a:p>
            <a:pPr algn="l"/>
            <a:r>
              <a:rPr lang="nl-NL" sz="2400" dirty="0" smtClean="0">
                <a:solidFill>
                  <a:schemeClr val="bg1"/>
                </a:solidFill>
              </a:rPr>
              <a:t>8.2 Spiegelbeelden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11266" name="Picture 2" descr="Afbeeldingsresultaat voor bolle spiegel aut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59" r="2083"/>
          <a:stretch/>
        </p:blipFill>
        <p:spPr bwMode="auto">
          <a:xfrm>
            <a:off x="5004046" y="2439977"/>
            <a:ext cx="2376267" cy="34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21" t="954" r="29236" b="-954"/>
          <a:stretch/>
        </p:blipFill>
        <p:spPr bwMode="auto">
          <a:xfrm>
            <a:off x="-3725" y="2439977"/>
            <a:ext cx="1623397" cy="34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19" r="36618"/>
          <a:stretch/>
        </p:blipFill>
        <p:spPr bwMode="auto">
          <a:xfrm>
            <a:off x="7452320" y="2439977"/>
            <a:ext cx="1691680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/>
              <a:t>Spiegelbeelden en de spiegelwet</a:t>
            </a:r>
          </a:p>
          <a:p>
            <a:r>
              <a:rPr lang="nl-NL" dirty="0" smtClean="0"/>
              <a:t>Brandende kaars voor de spiegel </a:t>
            </a:r>
            <a:r>
              <a:rPr lang="nl-NL" dirty="0" smtClean="0">
                <a:sym typeface="Wingdings" panose="05000000000000000000" pitchFamily="2" charset="2"/>
              </a:rPr>
              <a:t> licht valt op de spiegel  licht wordt teruggekaatst volgens de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spiegelwet</a:t>
            </a:r>
            <a:r>
              <a:rPr lang="nl-NL" dirty="0" smtClean="0">
                <a:sym typeface="Wingdings" panose="05000000000000000000" pitchFamily="2" charset="2"/>
              </a:rPr>
              <a:t>  licht </a:t>
            </a:r>
            <a:r>
              <a:rPr lang="nl-NL" i="1" dirty="0" smtClean="0">
                <a:sym typeface="Wingdings" panose="05000000000000000000" pitchFamily="2" charset="2"/>
              </a:rPr>
              <a:t>lijkt</a:t>
            </a:r>
            <a:r>
              <a:rPr lang="nl-NL" dirty="0" smtClean="0">
                <a:sym typeface="Wingdings" panose="05000000000000000000" pitchFamily="2" charset="2"/>
              </a:rPr>
              <a:t> van achter de spiegel te komen</a:t>
            </a:r>
          </a:p>
          <a:p>
            <a:pPr lvl="3"/>
            <a:endParaRPr lang="nl-NL" dirty="0" smtClean="0">
              <a:sym typeface="Wingdings" panose="05000000000000000000" pitchFamily="2" charset="2"/>
            </a:endParaRP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Beeld van de kaars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‘achter de spiegel’ 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virtueel beeld</a:t>
            </a:r>
            <a:endParaRPr lang="nl-NL" b="1" dirty="0" smtClean="0">
              <a:solidFill>
                <a:srgbClr val="8FAA3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074" y="3933056"/>
            <a:ext cx="3938191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317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olidFill>
                  <a:srgbClr val="8FAA32"/>
                </a:solidFill>
              </a:rPr>
              <a:t>Plus</a:t>
            </a:r>
            <a:r>
              <a:rPr lang="nl-NL" b="1" dirty="0" smtClean="0"/>
              <a:t> Bolle spiegels</a:t>
            </a:r>
          </a:p>
          <a:p>
            <a:r>
              <a:rPr lang="nl-NL" dirty="0" smtClean="0"/>
              <a:t>Bij een </a:t>
            </a:r>
            <a:r>
              <a:rPr lang="nl-NL" b="1" dirty="0" smtClean="0">
                <a:solidFill>
                  <a:srgbClr val="8FAA32"/>
                </a:solidFill>
              </a:rPr>
              <a:t>vlakke spiegel</a:t>
            </a:r>
            <a:r>
              <a:rPr lang="nl-NL" dirty="0" smtClean="0"/>
              <a:t> is het beeld even groot als het voorwerp </a:t>
            </a:r>
            <a:r>
              <a:rPr lang="nl-NL" dirty="0" smtClean="0">
                <a:sym typeface="Wingdings" panose="05000000000000000000" pitchFamily="2" charset="2"/>
              </a:rPr>
              <a:t> </a:t>
            </a:r>
            <a:r>
              <a:rPr lang="nl-NL" i="1" dirty="0" smtClean="0">
                <a:sym typeface="Wingdings" panose="05000000000000000000" pitchFamily="2" charset="2"/>
              </a:rPr>
              <a:t>natuurlijk </a:t>
            </a:r>
            <a:r>
              <a:rPr lang="nl-NL" dirty="0" smtClean="0">
                <a:sym typeface="Wingdings" panose="05000000000000000000" pitchFamily="2" charset="2"/>
              </a:rPr>
              <a:t>beeld</a:t>
            </a:r>
            <a:endParaRPr lang="nl-NL" dirty="0" smtClean="0"/>
          </a:p>
          <a:p>
            <a:r>
              <a:rPr lang="nl-NL" dirty="0" smtClean="0"/>
              <a:t>Een </a:t>
            </a:r>
            <a:r>
              <a:rPr lang="nl-NL" b="1" dirty="0" smtClean="0">
                <a:solidFill>
                  <a:srgbClr val="8FAA32"/>
                </a:solidFill>
              </a:rPr>
              <a:t>bolle spiegel</a:t>
            </a:r>
            <a:r>
              <a:rPr lang="nl-NL" dirty="0" smtClean="0"/>
              <a:t> maakt het </a:t>
            </a:r>
            <a:r>
              <a:rPr lang="nl-NL" u="sng" dirty="0" smtClean="0"/>
              <a:t>beeld kleiner</a:t>
            </a:r>
            <a:r>
              <a:rPr lang="nl-NL" dirty="0" smtClean="0"/>
              <a:t> maar je kunt </a:t>
            </a:r>
            <a:r>
              <a:rPr lang="nl-NL" u="sng" dirty="0" smtClean="0"/>
              <a:t>meer zien van de omgeving</a:t>
            </a:r>
            <a:endParaRPr lang="nl-NL" b="1" u="sng" dirty="0" smtClean="0">
              <a:solidFill>
                <a:srgbClr val="8FAA3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793" y="4327784"/>
            <a:ext cx="5472011" cy="2003670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4626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olidFill>
                  <a:srgbClr val="8FAA32"/>
                </a:solidFill>
              </a:rPr>
              <a:t>Plus</a:t>
            </a:r>
            <a:r>
              <a:rPr lang="nl-NL" b="1" dirty="0" smtClean="0"/>
              <a:t> Bolle spiegels</a:t>
            </a:r>
          </a:p>
          <a:p>
            <a:r>
              <a:rPr lang="nl-NL" dirty="0" smtClean="0"/>
              <a:t>Waar vind je bolle spiegels?</a:t>
            </a:r>
            <a:endParaRPr lang="nl-NL" b="1" u="sng" dirty="0" smtClean="0">
              <a:solidFill>
                <a:srgbClr val="8FAA3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8982">
            <a:off x="565899" y="3081914"/>
            <a:ext cx="2352675" cy="2000250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198" name="Picture 6" descr="Afbeeldingsresultaat voor bolle spiegel aut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726" y="3481295"/>
            <a:ext cx="2472791" cy="2472791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Gerelateerde afbeeldi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97" r="15811"/>
          <a:stretch/>
        </p:blipFill>
        <p:spPr bwMode="auto">
          <a:xfrm rot="281022">
            <a:off x="5424206" y="2866949"/>
            <a:ext cx="3084163" cy="3362326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6941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105394"/>
            <a:ext cx="8352928" cy="1470025"/>
          </a:xfrm>
        </p:spPr>
        <p:txBody>
          <a:bodyPr/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8.2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 Spiegelbeelden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210639" y="3284985"/>
            <a:ext cx="8679012" cy="2718472"/>
          </a:xfrm>
        </p:spPr>
        <p:txBody>
          <a:bodyPr>
            <a:normAutofit lnSpcReduction="10000"/>
          </a:bodyPr>
          <a:lstStyle/>
          <a:p>
            <a:r>
              <a:rPr lang="nl-N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Doelen: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</a:t>
            </a:r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door gebruik te maken van de spiegelwet terugkaatsende lichtstralen tekenen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een spiegelbeeld tekenen achter een spiegel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toepassingen benoemen van vlakke en </a:t>
            </a:r>
            <a:r>
              <a:rPr lang="nl-NL" sz="28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bolle spiegels</a:t>
            </a:r>
            <a:endParaRPr lang="nl-NL" sz="28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6" y="6003457"/>
            <a:ext cx="1790855" cy="746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9" y="6248265"/>
            <a:ext cx="1371791" cy="257211"/>
          </a:xfrm>
          <a:prstGeom prst="rect">
            <a:avLst/>
          </a:prstGeom>
        </p:spPr>
      </p:pic>
      <p:pic>
        <p:nvPicPr>
          <p:cNvPr id="6" name="Afbeelding 5" descr="D:\Users\Inge\Documents\School\4. Stoas Vilentum Hogeschool\Stage Clusius College Alkmaar\Algemeen\Huisstijl\Kleurenbalk Clusius College kleur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8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18771"/>
            <a:ext cx="1547663" cy="48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6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Spiegelbeelden bekijken</a:t>
            </a:r>
          </a:p>
          <a:p>
            <a:r>
              <a:rPr lang="nl-NL" dirty="0" smtClean="0"/>
              <a:t>In de spiegel zie je een </a:t>
            </a:r>
            <a:r>
              <a:rPr lang="nl-NL" i="1" dirty="0" smtClean="0"/>
              <a:t>levensecht beeld</a:t>
            </a:r>
            <a:r>
              <a:rPr lang="nl-NL" dirty="0" smtClean="0"/>
              <a:t> </a:t>
            </a:r>
            <a:r>
              <a:rPr lang="nl-NL" dirty="0" smtClean="0">
                <a:sym typeface="Wingdings" panose="05000000000000000000" pitchFamily="2" charset="2"/>
              </a:rPr>
              <a:t> het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spiegelbeeld</a:t>
            </a:r>
            <a:r>
              <a:rPr lang="nl-NL" dirty="0" smtClean="0">
                <a:sym typeface="Wingdings" panose="05000000000000000000" pitchFamily="2" charset="2"/>
              </a:rPr>
              <a:t> heeft zelfs </a:t>
            </a:r>
            <a:r>
              <a:rPr lang="nl-NL" i="1" dirty="0" smtClean="0">
                <a:sym typeface="Wingdings" panose="05000000000000000000" pitchFamily="2" charset="2"/>
              </a:rPr>
              <a:t>diepte</a:t>
            </a:r>
            <a:r>
              <a:rPr lang="nl-NL" dirty="0" smtClean="0">
                <a:sym typeface="Wingdings" panose="05000000000000000000" pitchFamily="2" charset="2"/>
              </a:rPr>
              <a:t>!</a:t>
            </a:r>
          </a:p>
          <a:p>
            <a:pPr lvl="3"/>
            <a:endParaRPr lang="nl-NL" dirty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Maar.. toch is er iets anders!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114" y="4221088"/>
            <a:ext cx="3819369" cy="2088232"/>
          </a:xfrm>
          <a:prstGeom prst="rect">
            <a:avLst/>
          </a:prstGeom>
          <a:noFill/>
          <a:ln w="19050">
            <a:solidFill>
              <a:srgbClr val="8FAA3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4876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spiegelwet</a:t>
            </a:r>
          </a:p>
          <a:p>
            <a:r>
              <a:rPr lang="nl-NL" dirty="0" smtClean="0"/>
              <a:t>Lichtbundel kun je tekenen als </a:t>
            </a:r>
            <a:r>
              <a:rPr lang="nl-NL" u="sng" dirty="0" smtClean="0"/>
              <a:t>één lichtstraal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12"/>
          <a:stretch/>
        </p:blipFill>
        <p:spPr bwMode="auto">
          <a:xfrm>
            <a:off x="3050949" y="3501008"/>
            <a:ext cx="3037699" cy="255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06473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spiegelwet</a:t>
            </a:r>
          </a:p>
          <a:p>
            <a:r>
              <a:rPr lang="nl-NL" dirty="0" smtClean="0"/>
              <a:t>Waar de lichtbundel de spiegel raakt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r>
              <a:rPr lang="nl-NL" dirty="0" smtClean="0"/>
              <a:t> loodrecht op de spiegel de </a:t>
            </a:r>
            <a:r>
              <a:rPr lang="nl-NL" b="1" dirty="0" smtClean="0">
                <a:solidFill>
                  <a:srgbClr val="8FAA32"/>
                </a:solidFill>
              </a:rPr>
              <a:t>normaal </a:t>
            </a:r>
            <a:r>
              <a:rPr lang="nl-NL" dirty="0" smtClean="0"/>
              <a:t>getekend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277" y="3917795"/>
            <a:ext cx="5637044" cy="255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Gekromde verbindingslijn 5"/>
          <p:cNvCxnSpPr/>
          <p:nvPr/>
        </p:nvCxnSpPr>
        <p:spPr>
          <a:xfrm rot="16200000" flipH="1">
            <a:off x="5164037" y="3989091"/>
            <a:ext cx="1984279" cy="432048"/>
          </a:xfrm>
          <a:prstGeom prst="curvedConnector3">
            <a:avLst/>
          </a:prstGeom>
          <a:ln w="28575">
            <a:solidFill>
              <a:srgbClr val="8FAA3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735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435" t="12241" b="4690"/>
          <a:stretch/>
        </p:blipFill>
        <p:spPr bwMode="auto">
          <a:xfrm>
            <a:off x="6876256" y="4077072"/>
            <a:ext cx="2160240" cy="2356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spiegelwet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Hoek tussen de invallende lichtstraal en de normaal is de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hoek van inval (</a:t>
            </a:r>
            <a:r>
              <a:rPr lang="nl-NL" b="1" dirty="0">
                <a:solidFill>
                  <a:srgbClr val="8FAA32"/>
                </a:solidFill>
              </a:rPr>
              <a:t>∠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i)</a:t>
            </a:r>
          </a:p>
          <a:p>
            <a:r>
              <a:rPr lang="nl-NL" dirty="0">
                <a:sym typeface="Wingdings" panose="05000000000000000000" pitchFamily="2" charset="2"/>
              </a:rPr>
              <a:t>Hoek tussen de </a:t>
            </a:r>
            <a:r>
              <a:rPr lang="nl-NL" dirty="0" smtClean="0">
                <a:sym typeface="Wingdings" panose="05000000000000000000" pitchFamily="2" charset="2"/>
              </a:rPr>
              <a:t>terugkaatsende lichtstraal </a:t>
            </a:r>
            <a:r>
              <a:rPr lang="nl-NL" dirty="0">
                <a:sym typeface="Wingdings" panose="05000000000000000000" pitchFamily="2" charset="2"/>
              </a:rPr>
              <a:t>en de normaal is de </a:t>
            </a:r>
            <a:r>
              <a:rPr lang="nl-NL" b="1" dirty="0">
                <a:solidFill>
                  <a:srgbClr val="8FAA32"/>
                </a:solidFill>
                <a:sym typeface="Wingdings" panose="05000000000000000000" pitchFamily="2" charset="2"/>
              </a:rPr>
              <a:t>hoek van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terugkaatsing </a:t>
            </a:r>
            <a:r>
              <a:rPr lang="nl-NL" b="1" dirty="0">
                <a:solidFill>
                  <a:srgbClr val="8FAA32"/>
                </a:solidFill>
                <a:sym typeface="Wingdings" panose="05000000000000000000" pitchFamily="2" charset="2"/>
              </a:rPr>
              <a:t>(</a:t>
            </a:r>
            <a:r>
              <a:rPr lang="nl-NL" b="1" dirty="0" smtClean="0">
                <a:solidFill>
                  <a:srgbClr val="8FAA32"/>
                </a:solidFill>
              </a:rPr>
              <a:t>∠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t)</a:t>
            </a:r>
          </a:p>
          <a:p>
            <a:pPr lvl="3"/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Bij terugkaatsing door een vlakke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spiegel geldt: </a:t>
            </a:r>
            <a:r>
              <a:rPr lang="nl-NL" b="1" dirty="0" smtClean="0">
                <a:solidFill>
                  <a:srgbClr val="8FAA32"/>
                </a:solidFill>
              </a:rPr>
              <a:t>∠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 = </a:t>
            </a:r>
            <a:r>
              <a:rPr lang="nl-NL" b="1" dirty="0" smtClean="0">
                <a:solidFill>
                  <a:srgbClr val="8FAA32"/>
                </a:solidFill>
              </a:rPr>
              <a:t>∠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t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046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teruggekaatste lichtstraal tekenen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>
                <a:sym typeface="Wingdings" panose="05000000000000000000" pitchFamily="2" charset="2"/>
              </a:rPr>
              <a:t>Leg je geodriehoek neer zoals in de afbeelding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>
                <a:sym typeface="Wingdings" panose="05000000000000000000" pitchFamily="2" charset="2"/>
              </a:rPr>
              <a:t>Teken de normaal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918" y="3789040"/>
            <a:ext cx="6353761" cy="264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hthoek 2"/>
          <p:cNvSpPr/>
          <p:nvPr/>
        </p:nvSpPr>
        <p:spPr>
          <a:xfrm>
            <a:off x="4569798" y="3789039"/>
            <a:ext cx="3176881" cy="26414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1999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teruggekaatste lichtstraal tekenen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3.  Lees de hoek van inval af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4.  Leg je geodriehoek langs de andere kant van 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     de normaal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813" y="3861048"/>
            <a:ext cx="3158974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786" y="3861048"/>
            <a:ext cx="3132859" cy="259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94152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8.2 Spiegelbeelden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De teruggekaatste lichtstraal tekenen</a:t>
            </a: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5</a:t>
            </a:r>
            <a:r>
              <a:rPr lang="nl-NL" dirty="0" smtClean="0">
                <a:sym typeface="Wingdings" panose="05000000000000000000" pitchFamily="2" charset="2"/>
              </a:rPr>
              <a:t>.  Zet de hoek van terugkaatsing uit</a:t>
            </a:r>
          </a:p>
          <a:p>
            <a:pPr marL="0" indent="0">
              <a:buNone/>
            </a:pPr>
            <a:r>
              <a:rPr lang="nl-NL" dirty="0" smtClean="0">
                <a:sym typeface="Wingdings" panose="05000000000000000000" pitchFamily="2" charset="2"/>
              </a:rPr>
              <a:t>6.  Teken de teruggekaatste lichtstraal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880" y="3798267"/>
            <a:ext cx="5355838" cy="2558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hoek 7"/>
          <p:cNvSpPr/>
          <p:nvPr/>
        </p:nvSpPr>
        <p:spPr>
          <a:xfrm>
            <a:off x="5067527" y="3798267"/>
            <a:ext cx="2180191" cy="2567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3563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6497</TotalTime>
  <Words>486</Words>
  <Application>Microsoft Office PowerPoint</Application>
  <PresentationFormat>Diavoorstelling (4:3)</PresentationFormat>
  <Paragraphs>96</Paragraphs>
  <Slides>13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Kantoorthema</vt:lpstr>
      <vt:lpstr>Hoofdstuk 8 Licht</vt:lpstr>
      <vt:lpstr>§8.2 Spiegelbeelden</vt:lpstr>
      <vt:lpstr>8.2 Spiegelbeelden</vt:lpstr>
      <vt:lpstr>8.2 Spiegelbeelden</vt:lpstr>
      <vt:lpstr>8.2 Spiegelbeelden</vt:lpstr>
      <vt:lpstr>8.2 Spiegelbeelden</vt:lpstr>
      <vt:lpstr>8.2 Spiegelbeelden</vt:lpstr>
      <vt:lpstr>8.2 Spiegelbeelden</vt:lpstr>
      <vt:lpstr>8.2 Spiegelbeelden</vt:lpstr>
      <vt:lpstr>8.2 Spiegelbeelden</vt:lpstr>
      <vt:lpstr>8.2 Spiegelbeelden</vt:lpstr>
      <vt:lpstr>8.2 Spiegelbeelden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398</cp:revision>
  <cp:lastPrinted>2015-01-10T16:11:12Z</cp:lastPrinted>
  <dcterms:created xsi:type="dcterms:W3CDTF">2014-09-23T08:37:22Z</dcterms:created>
  <dcterms:modified xsi:type="dcterms:W3CDTF">2020-03-16T13:29:59Z</dcterms:modified>
</cp:coreProperties>
</file>